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12"/>
    <p:restoredTop sz="96291"/>
  </p:normalViewPr>
  <p:slideViewPr>
    <p:cSldViewPr snapToGrid="0" snapToObjects="1">
      <p:cViewPr varScale="1">
        <p:scale>
          <a:sx n="76" d="100"/>
          <a:sy n="76" d="100"/>
        </p:scale>
        <p:origin x="5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10BDBF-E854-6443-99EF-84F121121011}" type="doc">
      <dgm:prSet loTypeId="urn:microsoft.com/office/officeart/2008/layout/HorizontalMultiLevelHierarchy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74545B-9313-754B-B70F-27F656958D2E}">
      <dgm:prSet phldrT="[Текст]"/>
      <dgm:spPr/>
      <dgm:t>
        <a:bodyPr/>
        <a:lstStyle/>
        <a:p>
          <a:r>
            <a:rPr lang="uk-UA" noProof="0" dirty="0"/>
            <a:t>Реєстр </a:t>
          </a:r>
        </a:p>
        <a:p>
          <a:r>
            <a:rPr lang="uk-UA" noProof="0" dirty="0"/>
            <a:t>корупціонерів</a:t>
          </a:r>
        </a:p>
      </dgm:t>
    </dgm:pt>
    <dgm:pt modelId="{1451F576-28A9-8448-BF9C-8245A0BD25BB}" type="parTrans" cxnId="{1948A122-CCA1-CF48-A1F6-23C7870E312C}">
      <dgm:prSet/>
      <dgm:spPr/>
      <dgm:t>
        <a:bodyPr/>
        <a:lstStyle/>
        <a:p>
          <a:endParaRPr lang="ru-RU"/>
        </a:p>
      </dgm:t>
    </dgm:pt>
    <dgm:pt modelId="{A5E4B218-4150-1942-9875-005934239D24}" type="sibTrans" cxnId="{1948A122-CCA1-CF48-A1F6-23C7870E312C}">
      <dgm:prSet/>
      <dgm:spPr/>
      <dgm:t>
        <a:bodyPr/>
        <a:lstStyle/>
        <a:p>
          <a:endParaRPr lang="ru-RU"/>
        </a:p>
      </dgm:t>
    </dgm:pt>
    <dgm:pt modelId="{E140167D-E9C3-DF48-AA7F-12DD3DE9F718}">
      <dgm:prSet phldrT="[Текст]"/>
      <dgm:spPr/>
      <dgm:t>
        <a:bodyPr/>
        <a:lstStyle/>
        <a:p>
          <a:r>
            <a:rPr lang="uk-UA" noProof="0" dirty="0"/>
            <a:t>Кримінальна</a:t>
          </a:r>
        </a:p>
      </dgm:t>
    </dgm:pt>
    <dgm:pt modelId="{2C563085-83A4-6740-9FC7-0680251FA89A}" type="parTrans" cxnId="{BD964087-BBBE-E34A-BD3C-D97898F9F28C}">
      <dgm:prSet/>
      <dgm:spPr/>
      <dgm:t>
        <a:bodyPr/>
        <a:lstStyle/>
        <a:p>
          <a:endParaRPr lang="ru-RU"/>
        </a:p>
      </dgm:t>
    </dgm:pt>
    <dgm:pt modelId="{56866B0D-A6E3-F04F-9189-D950CB3A5435}" type="sibTrans" cxnId="{BD964087-BBBE-E34A-BD3C-D97898F9F28C}">
      <dgm:prSet/>
      <dgm:spPr/>
      <dgm:t>
        <a:bodyPr/>
        <a:lstStyle/>
        <a:p>
          <a:endParaRPr lang="ru-RU"/>
        </a:p>
      </dgm:t>
    </dgm:pt>
    <dgm:pt modelId="{A3D4FCFC-67E9-6143-BAEF-BD59D974AECB}">
      <dgm:prSet phldrT="[Текст]"/>
      <dgm:spPr/>
      <dgm:t>
        <a:bodyPr/>
        <a:lstStyle/>
        <a:p>
          <a:r>
            <a:rPr lang="uk-UA" noProof="0" dirty="0"/>
            <a:t>Адміністративна</a:t>
          </a:r>
        </a:p>
      </dgm:t>
    </dgm:pt>
    <dgm:pt modelId="{759C5318-91BC-7445-BBD6-4A3AED04727A}" type="parTrans" cxnId="{02694C92-8066-FC45-8F76-0D4E93DF71A6}">
      <dgm:prSet/>
      <dgm:spPr/>
      <dgm:t>
        <a:bodyPr/>
        <a:lstStyle/>
        <a:p>
          <a:endParaRPr lang="ru-RU"/>
        </a:p>
      </dgm:t>
    </dgm:pt>
    <dgm:pt modelId="{04D5616D-8F84-8D42-BDDD-99A9CA484EDA}" type="sibTrans" cxnId="{02694C92-8066-FC45-8F76-0D4E93DF71A6}">
      <dgm:prSet/>
      <dgm:spPr/>
      <dgm:t>
        <a:bodyPr/>
        <a:lstStyle/>
        <a:p>
          <a:endParaRPr lang="ru-RU"/>
        </a:p>
      </dgm:t>
    </dgm:pt>
    <dgm:pt modelId="{3EBE695E-B6BB-0848-857E-9BF948796D18}">
      <dgm:prSet phldrT="[Текст]"/>
      <dgm:spPr/>
      <dgm:t>
        <a:bodyPr/>
        <a:lstStyle/>
        <a:p>
          <a:r>
            <a:rPr lang="uk-UA" noProof="0" dirty="0"/>
            <a:t>Дисциплінарна</a:t>
          </a:r>
        </a:p>
      </dgm:t>
    </dgm:pt>
    <dgm:pt modelId="{44A759E3-C1DF-E045-A386-A8ED1201F1F1}" type="parTrans" cxnId="{CBE4F128-C960-1F4C-992A-584E9EC526CE}">
      <dgm:prSet/>
      <dgm:spPr/>
      <dgm:t>
        <a:bodyPr/>
        <a:lstStyle/>
        <a:p>
          <a:endParaRPr lang="ru-RU"/>
        </a:p>
      </dgm:t>
    </dgm:pt>
    <dgm:pt modelId="{4E7E67C2-32BA-EB40-9EC7-A11A6F1260AB}" type="sibTrans" cxnId="{CBE4F128-C960-1F4C-992A-584E9EC526CE}">
      <dgm:prSet/>
      <dgm:spPr/>
      <dgm:t>
        <a:bodyPr/>
        <a:lstStyle/>
        <a:p>
          <a:endParaRPr lang="ru-RU"/>
        </a:p>
      </dgm:t>
    </dgm:pt>
    <dgm:pt modelId="{F81F3E52-1112-D14C-A610-A8704E302E1E}" type="pres">
      <dgm:prSet presAssocID="{E910BDBF-E854-6443-99EF-84F12112101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DAEF841-3ED2-A643-805C-6544E889E800}" type="pres">
      <dgm:prSet presAssocID="{7974545B-9313-754B-B70F-27F656958D2E}" presName="root1" presStyleCnt="0"/>
      <dgm:spPr/>
    </dgm:pt>
    <dgm:pt modelId="{D891CE89-BF45-EB41-BA55-6EAB0F267DA3}" type="pres">
      <dgm:prSet presAssocID="{7974545B-9313-754B-B70F-27F656958D2E}" presName="LevelOneTextNode" presStyleLbl="node0" presStyleIdx="0" presStyleCnt="1" custAng="5400000" custScaleX="400431" custScaleY="100000">
        <dgm:presLayoutVars>
          <dgm:chPref val="3"/>
        </dgm:presLayoutVars>
      </dgm:prSet>
      <dgm:spPr/>
    </dgm:pt>
    <dgm:pt modelId="{874A5497-F3D7-B84F-B2AD-7BDB2C3C9334}" type="pres">
      <dgm:prSet presAssocID="{7974545B-9313-754B-B70F-27F656958D2E}" presName="level2hierChild" presStyleCnt="0"/>
      <dgm:spPr/>
    </dgm:pt>
    <dgm:pt modelId="{B202A7FA-C0C0-E64B-95D2-E5E042D73B30}" type="pres">
      <dgm:prSet presAssocID="{2C563085-83A4-6740-9FC7-0680251FA89A}" presName="conn2-1" presStyleLbl="parChTrans1D2" presStyleIdx="0" presStyleCnt="3"/>
      <dgm:spPr/>
    </dgm:pt>
    <dgm:pt modelId="{40105F5B-5C6B-3845-8BF5-53888D650B2D}" type="pres">
      <dgm:prSet presAssocID="{2C563085-83A4-6740-9FC7-0680251FA89A}" presName="connTx" presStyleLbl="parChTrans1D2" presStyleIdx="0" presStyleCnt="3"/>
      <dgm:spPr/>
    </dgm:pt>
    <dgm:pt modelId="{F522EB4F-0521-6C43-8169-D3AF406812B5}" type="pres">
      <dgm:prSet presAssocID="{E140167D-E9C3-DF48-AA7F-12DD3DE9F718}" presName="root2" presStyleCnt="0"/>
      <dgm:spPr/>
    </dgm:pt>
    <dgm:pt modelId="{7C76C7F0-27E3-6649-AB43-CABA41065021}" type="pres">
      <dgm:prSet presAssocID="{E140167D-E9C3-DF48-AA7F-12DD3DE9F718}" presName="LevelTwoTextNode" presStyleLbl="node2" presStyleIdx="0" presStyleCnt="3" custScaleX="131044" custLinFactNeighborX="23437" custLinFactNeighborY="6156">
        <dgm:presLayoutVars>
          <dgm:chPref val="3"/>
        </dgm:presLayoutVars>
      </dgm:prSet>
      <dgm:spPr/>
    </dgm:pt>
    <dgm:pt modelId="{8E79E459-EEA3-7C42-A40D-A632527BC8C2}" type="pres">
      <dgm:prSet presAssocID="{E140167D-E9C3-DF48-AA7F-12DD3DE9F718}" presName="level3hierChild" presStyleCnt="0"/>
      <dgm:spPr/>
    </dgm:pt>
    <dgm:pt modelId="{64DB99AC-3497-F54F-A0EC-AE94270485EC}" type="pres">
      <dgm:prSet presAssocID="{759C5318-91BC-7445-BBD6-4A3AED04727A}" presName="conn2-1" presStyleLbl="parChTrans1D2" presStyleIdx="1" presStyleCnt="3"/>
      <dgm:spPr/>
    </dgm:pt>
    <dgm:pt modelId="{4B669974-E29B-9445-8A92-2239FEC553C3}" type="pres">
      <dgm:prSet presAssocID="{759C5318-91BC-7445-BBD6-4A3AED04727A}" presName="connTx" presStyleLbl="parChTrans1D2" presStyleIdx="1" presStyleCnt="3"/>
      <dgm:spPr/>
    </dgm:pt>
    <dgm:pt modelId="{4A27FB2F-1AE6-2E44-9573-A44E5C70C60D}" type="pres">
      <dgm:prSet presAssocID="{A3D4FCFC-67E9-6143-BAEF-BD59D974AECB}" presName="root2" presStyleCnt="0"/>
      <dgm:spPr/>
    </dgm:pt>
    <dgm:pt modelId="{5D9DB8AB-E390-6543-8561-46F4E303D159}" type="pres">
      <dgm:prSet presAssocID="{A3D4FCFC-67E9-6143-BAEF-BD59D974AECB}" presName="LevelTwoTextNode" presStyleLbl="node2" presStyleIdx="1" presStyleCnt="3" custScaleX="136318" custLinFactNeighborX="23437" custLinFactNeighborY="-2480">
        <dgm:presLayoutVars>
          <dgm:chPref val="3"/>
        </dgm:presLayoutVars>
      </dgm:prSet>
      <dgm:spPr/>
    </dgm:pt>
    <dgm:pt modelId="{5C90A655-D2E6-BA4C-9D76-554CB7E38DAC}" type="pres">
      <dgm:prSet presAssocID="{A3D4FCFC-67E9-6143-BAEF-BD59D974AECB}" presName="level3hierChild" presStyleCnt="0"/>
      <dgm:spPr/>
    </dgm:pt>
    <dgm:pt modelId="{206C6800-A168-0249-AECF-C7D0F935D03B}" type="pres">
      <dgm:prSet presAssocID="{44A759E3-C1DF-E045-A386-A8ED1201F1F1}" presName="conn2-1" presStyleLbl="parChTrans1D2" presStyleIdx="2" presStyleCnt="3"/>
      <dgm:spPr/>
    </dgm:pt>
    <dgm:pt modelId="{E19D5FE6-4431-BF41-8120-BE7B2DD007C0}" type="pres">
      <dgm:prSet presAssocID="{44A759E3-C1DF-E045-A386-A8ED1201F1F1}" presName="connTx" presStyleLbl="parChTrans1D2" presStyleIdx="2" presStyleCnt="3"/>
      <dgm:spPr/>
    </dgm:pt>
    <dgm:pt modelId="{DE8D15A7-4B63-4842-A865-BEFA8E37E847}" type="pres">
      <dgm:prSet presAssocID="{3EBE695E-B6BB-0848-857E-9BF948796D18}" presName="root2" presStyleCnt="0"/>
      <dgm:spPr/>
    </dgm:pt>
    <dgm:pt modelId="{8E3D5DAE-12D9-D64D-82F8-24DBBB648833}" type="pres">
      <dgm:prSet presAssocID="{3EBE695E-B6BB-0848-857E-9BF948796D18}" presName="LevelTwoTextNode" presStyleLbl="node2" presStyleIdx="2" presStyleCnt="3" custScaleX="133956" custLinFactNeighborX="23437" custLinFactNeighborY="-12956">
        <dgm:presLayoutVars>
          <dgm:chPref val="3"/>
        </dgm:presLayoutVars>
      </dgm:prSet>
      <dgm:spPr/>
    </dgm:pt>
    <dgm:pt modelId="{C1CC3F37-07C0-9C4D-8F05-A9B06471251D}" type="pres">
      <dgm:prSet presAssocID="{3EBE695E-B6BB-0848-857E-9BF948796D18}" presName="level3hierChild" presStyleCnt="0"/>
      <dgm:spPr/>
    </dgm:pt>
  </dgm:ptLst>
  <dgm:cxnLst>
    <dgm:cxn modelId="{1948A122-CCA1-CF48-A1F6-23C7870E312C}" srcId="{E910BDBF-E854-6443-99EF-84F121121011}" destId="{7974545B-9313-754B-B70F-27F656958D2E}" srcOrd="0" destOrd="0" parTransId="{1451F576-28A9-8448-BF9C-8245A0BD25BB}" sibTransId="{A5E4B218-4150-1942-9875-005934239D24}"/>
    <dgm:cxn modelId="{CBE4F128-C960-1F4C-992A-584E9EC526CE}" srcId="{7974545B-9313-754B-B70F-27F656958D2E}" destId="{3EBE695E-B6BB-0848-857E-9BF948796D18}" srcOrd="2" destOrd="0" parTransId="{44A759E3-C1DF-E045-A386-A8ED1201F1F1}" sibTransId="{4E7E67C2-32BA-EB40-9EC7-A11A6F1260AB}"/>
    <dgm:cxn modelId="{D1A99636-600E-B346-A4CB-0BB328459630}" type="presOf" srcId="{3EBE695E-B6BB-0848-857E-9BF948796D18}" destId="{8E3D5DAE-12D9-D64D-82F8-24DBBB648833}" srcOrd="0" destOrd="0" presId="urn:microsoft.com/office/officeart/2008/layout/HorizontalMultiLevelHierarchy"/>
    <dgm:cxn modelId="{FC6C3068-A1B3-BF44-A4CC-FEBA21CBF00E}" type="presOf" srcId="{44A759E3-C1DF-E045-A386-A8ED1201F1F1}" destId="{206C6800-A168-0249-AECF-C7D0F935D03B}" srcOrd="0" destOrd="0" presId="urn:microsoft.com/office/officeart/2008/layout/HorizontalMultiLevelHierarchy"/>
    <dgm:cxn modelId="{80FFB552-BC04-A64B-A3EA-E3F36AFBC0B9}" type="presOf" srcId="{E910BDBF-E854-6443-99EF-84F121121011}" destId="{F81F3E52-1112-D14C-A610-A8704E302E1E}" srcOrd="0" destOrd="0" presId="urn:microsoft.com/office/officeart/2008/layout/HorizontalMultiLevelHierarchy"/>
    <dgm:cxn modelId="{BD964087-BBBE-E34A-BD3C-D97898F9F28C}" srcId="{7974545B-9313-754B-B70F-27F656958D2E}" destId="{E140167D-E9C3-DF48-AA7F-12DD3DE9F718}" srcOrd="0" destOrd="0" parTransId="{2C563085-83A4-6740-9FC7-0680251FA89A}" sibTransId="{56866B0D-A6E3-F04F-9189-D950CB3A5435}"/>
    <dgm:cxn modelId="{02694C92-8066-FC45-8F76-0D4E93DF71A6}" srcId="{7974545B-9313-754B-B70F-27F656958D2E}" destId="{A3D4FCFC-67E9-6143-BAEF-BD59D974AECB}" srcOrd="1" destOrd="0" parTransId="{759C5318-91BC-7445-BBD6-4A3AED04727A}" sibTransId="{04D5616D-8F84-8D42-BDDD-99A9CA484EDA}"/>
    <dgm:cxn modelId="{7F2373A8-B5EE-B242-865D-9BFF4EA0EDC0}" type="presOf" srcId="{759C5318-91BC-7445-BBD6-4A3AED04727A}" destId="{4B669974-E29B-9445-8A92-2239FEC553C3}" srcOrd="1" destOrd="0" presId="urn:microsoft.com/office/officeart/2008/layout/HorizontalMultiLevelHierarchy"/>
    <dgm:cxn modelId="{F523F5B8-24CB-E240-85CF-5BB464CE23B9}" type="presOf" srcId="{A3D4FCFC-67E9-6143-BAEF-BD59D974AECB}" destId="{5D9DB8AB-E390-6543-8561-46F4E303D159}" srcOrd="0" destOrd="0" presId="urn:microsoft.com/office/officeart/2008/layout/HorizontalMultiLevelHierarchy"/>
    <dgm:cxn modelId="{DEF8A8C8-8BD0-424B-9F23-BEBB6371A4E4}" type="presOf" srcId="{44A759E3-C1DF-E045-A386-A8ED1201F1F1}" destId="{E19D5FE6-4431-BF41-8120-BE7B2DD007C0}" srcOrd="1" destOrd="0" presId="urn:microsoft.com/office/officeart/2008/layout/HorizontalMultiLevelHierarchy"/>
    <dgm:cxn modelId="{A7AB28D8-EBB2-0148-A935-DCB8D37E9D97}" type="presOf" srcId="{759C5318-91BC-7445-BBD6-4A3AED04727A}" destId="{64DB99AC-3497-F54F-A0EC-AE94270485EC}" srcOrd="0" destOrd="0" presId="urn:microsoft.com/office/officeart/2008/layout/HorizontalMultiLevelHierarchy"/>
    <dgm:cxn modelId="{AA596ED8-87CB-7B4C-A194-288C4F28565B}" type="presOf" srcId="{7974545B-9313-754B-B70F-27F656958D2E}" destId="{D891CE89-BF45-EB41-BA55-6EAB0F267DA3}" srcOrd="0" destOrd="0" presId="urn:microsoft.com/office/officeart/2008/layout/HorizontalMultiLevelHierarchy"/>
    <dgm:cxn modelId="{AEA621D9-8372-2344-9A5D-F6BCC5814C28}" type="presOf" srcId="{2C563085-83A4-6740-9FC7-0680251FA89A}" destId="{B202A7FA-C0C0-E64B-95D2-E5E042D73B30}" srcOrd="0" destOrd="0" presId="urn:microsoft.com/office/officeart/2008/layout/HorizontalMultiLevelHierarchy"/>
    <dgm:cxn modelId="{2881BEDC-1DBF-D04E-BD31-FFC336112C23}" type="presOf" srcId="{E140167D-E9C3-DF48-AA7F-12DD3DE9F718}" destId="{7C76C7F0-27E3-6649-AB43-CABA41065021}" srcOrd="0" destOrd="0" presId="urn:microsoft.com/office/officeart/2008/layout/HorizontalMultiLevelHierarchy"/>
    <dgm:cxn modelId="{6B9ABEEE-2E40-5244-8D77-2CD6370729D5}" type="presOf" srcId="{2C563085-83A4-6740-9FC7-0680251FA89A}" destId="{40105F5B-5C6B-3845-8BF5-53888D650B2D}" srcOrd="1" destOrd="0" presId="urn:microsoft.com/office/officeart/2008/layout/HorizontalMultiLevelHierarchy"/>
    <dgm:cxn modelId="{5238166E-D300-F44C-8995-01BE3394F54A}" type="presParOf" srcId="{F81F3E52-1112-D14C-A610-A8704E302E1E}" destId="{4DAEF841-3ED2-A643-805C-6544E889E800}" srcOrd="0" destOrd="0" presId="urn:microsoft.com/office/officeart/2008/layout/HorizontalMultiLevelHierarchy"/>
    <dgm:cxn modelId="{36C7D18F-7BDF-A846-B21C-85B5C4DB5B50}" type="presParOf" srcId="{4DAEF841-3ED2-A643-805C-6544E889E800}" destId="{D891CE89-BF45-EB41-BA55-6EAB0F267DA3}" srcOrd="0" destOrd="0" presId="urn:microsoft.com/office/officeart/2008/layout/HorizontalMultiLevelHierarchy"/>
    <dgm:cxn modelId="{F8777194-9D48-2A4B-814E-BBE39B782BE3}" type="presParOf" srcId="{4DAEF841-3ED2-A643-805C-6544E889E800}" destId="{874A5497-F3D7-B84F-B2AD-7BDB2C3C9334}" srcOrd="1" destOrd="0" presId="urn:microsoft.com/office/officeart/2008/layout/HorizontalMultiLevelHierarchy"/>
    <dgm:cxn modelId="{389F2A62-5785-1045-93D1-6DFB0886D640}" type="presParOf" srcId="{874A5497-F3D7-B84F-B2AD-7BDB2C3C9334}" destId="{B202A7FA-C0C0-E64B-95D2-E5E042D73B30}" srcOrd="0" destOrd="0" presId="urn:microsoft.com/office/officeart/2008/layout/HorizontalMultiLevelHierarchy"/>
    <dgm:cxn modelId="{65FC1A21-8268-DE45-A665-87FB60328C93}" type="presParOf" srcId="{B202A7FA-C0C0-E64B-95D2-E5E042D73B30}" destId="{40105F5B-5C6B-3845-8BF5-53888D650B2D}" srcOrd="0" destOrd="0" presId="urn:microsoft.com/office/officeart/2008/layout/HorizontalMultiLevelHierarchy"/>
    <dgm:cxn modelId="{003FB1FC-B332-AF42-A55B-630D91B22105}" type="presParOf" srcId="{874A5497-F3D7-B84F-B2AD-7BDB2C3C9334}" destId="{F522EB4F-0521-6C43-8169-D3AF406812B5}" srcOrd="1" destOrd="0" presId="urn:microsoft.com/office/officeart/2008/layout/HorizontalMultiLevelHierarchy"/>
    <dgm:cxn modelId="{0EA41AD7-746F-9946-B3A1-16F7AC5A6B94}" type="presParOf" srcId="{F522EB4F-0521-6C43-8169-D3AF406812B5}" destId="{7C76C7F0-27E3-6649-AB43-CABA41065021}" srcOrd="0" destOrd="0" presId="urn:microsoft.com/office/officeart/2008/layout/HorizontalMultiLevelHierarchy"/>
    <dgm:cxn modelId="{FEA8540A-4C6A-8A4F-8398-FBA24E46B1A0}" type="presParOf" srcId="{F522EB4F-0521-6C43-8169-D3AF406812B5}" destId="{8E79E459-EEA3-7C42-A40D-A632527BC8C2}" srcOrd="1" destOrd="0" presId="urn:microsoft.com/office/officeart/2008/layout/HorizontalMultiLevelHierarchy"/>
    <dgm:cxn modelId="{1A8139A7-7628-BD4C-B0E7-0746D53DEAFF}" type="presParOf" srcId="{874A5497-F3D7-B84F-B2AD-7BDB2C3C9334}" destId="{64DB99AC-3497-F54F-A0EC-AE94270485EC}" srcOrd="2" destOrd="0" presId="urn:microsoft.com/office/officeart/2008/layout/HorizontalMultiLevelHierarchy"/>
    <dgm:cxn modelId="{36CB4A04-9DD4-F94E-9954-225D323F219B}" type="presParOf" srcId="{64DB99AC-3497-F54F-A0EC-AE94270485EC}" destId="{4B669974-E29B-9445-8A92-2239FEC553C3}" srcOrd="0" destOrd="0" presId="urn:microsoft.com/office/officeart/2008/layout/HorizontalMultiLevelHierarchy"/>
    <dgm:cxn modelId="{E4935453-D7B9-BC4C-91A5-90DB339150FF}" type="presParOf" srcId="{874A5497-F3D7-B84F-B2AD-7BDB2C3C9334}" destId="{4A27FB2F-1AE6-2E44-9573-A44E5C70C60D}" srcOrd="3" destOrd="0" presId="urn:microsoft.com/office/officeart/2008/layout/HorizontalMultiLevelHierarchy"/>
    <dgm:cxn modelId="{95C0A672-BFF9-024D-AE0D-E79D86D4CB61}" type="presParOf" srcId="{4A27FB2F-1AE6-2E44-9573-A44E5C70C60D}" destId="{5D9DB8AB-E390-6543-8561-46F4E303D159}" srcOrd="0" destOrd="0" presId="urn:microsoft.com/office/officeart/2008/layout/HorizontalMultiLevelHierarchy"/>
    <dgm:cxn modelId="{D5FE32ED-51CD-6F41-850A-D460DFF0AF7F}" type="presParOf" srcId="{4A27FB2F-1AE6-2E44-9573-A44E5C70C60D}" destId="{5C90A655-D2E6-BA4C-9D76-554CB7E38DAC}" srcOrd="1" destOrd="0" presId="urn:microsoft.com/office/officeart/2008/layout/HorizontalMultiLevelHierarchy"/>
    <dgm:cxn modelId="{971791D6-04AC-F84D-A292-30B8661DFE45}" type="presParOf" srcId="{874A5497-F3D7-B84F-B2AD-7BDB2C3C9334}" destId="{206C6800-A168-0249-AECF-C7D0F935D03B}" srcOrd="4" destOrd="0" presId="urn:microsoft.com/office/officeart/2008/layout/HorizontalMultiLevelHierarchy"/>
    <dgm:cxn modelId="{48BE82BD-F861-6846-89C6-2AE9BAA1D02E}" type="presParOf" srcId="{206C6800-A168-0249-AECF-C7D0F935D03B}" destId="{E19D5FE6-4431-BF41-8120-BE7B2DD007C0}" srcOrd="0" destOrd="0" presId="urn:microsoft.com/office/officeart/2008/layout/HorizontalMultiLevelHierarchy"/>
    <dgm:cxn modelId="{B3C482ED-5788-314A-BFCF-8CE91AD96976}" type="presParOf" srcId="{874A5497-F3D7-B84F-B2AD-7BDB2C3C9334}" destId="{DE8D15A7-4B63-4842-A865-BEFA8E37E847}" srcOrd="5" destOrd="0" presId="urn:microsoft.com/office/officeart/2008/layout/HorizontalMultiLevelHierarchy"/>
    <dgm:cxn modelId="{9F7030A8-1280-FF4A-9DE7-29098904305C}" type="presParOf" srcId="{DE8D15A7-4B63-4842-A865-BEFA8E37E847}" destId="{8E3D5DAE-12D9-D64D-82F8-24DBBB648833}" srcOrd="0" destOrd="0" presId="urn:microsoft.com/office/officeart/2008/layout/HorizontalMultiLevelHierarchy"/>
    <dgm:cxn modelId="{913B105F-D4C9-7A4B-9478-C6A9CC6C0FD8}" type="presParOf" srcId="{DE8D15A7-4B63-4842-A865-BEFA8E37E847}" destId="{C1CC3F37-07C0-9C4D-8F05-A9B06471251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6C6800-A168-0249-AECF-C7D0F935D03B}">
      <dsp:nvSpPr>
        <dsp:cNvPr id="0" name=""/>
        <dsp:cNvSpPr/>
      </dsp:nvSpPr>
      <dsp:spPr>
        <a:xfrm>
          <a:off x="3884094" y="1940718"/>
          <a:ext cx="1050702" cy="826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25351" y="0"/>
              </a:lnTo>
              <a:lnTo>
                <a:pt x="525351" y="826294"/>
              </a:lnTo>
              <a:lnTo>
                <a:pt x="1050702" y="82629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376028" y="2320448"/>
        <a:ext cx="66834" cy="66834"/>
      </dsp:txXfrm>
    </dsp:sp>
    <dsp:sp modelId="{64DB99AC-3497-F54F-A0EC-AE94270485EC}">
      <dsp:nvSpPr>
        <dsp:cNvPr id="0" name=""/>
        <dsp:cNvSpPr/>
      </dsp:nvSpPr>
      <dsp:spPr>
        <a:xfrm>
          <a:off x="3884094" y="1876709"/>
          <a:ext cx="105070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64009"/>
              </a:moveTo>
              <a:lnTo>
                <a:pt x="525351" y="64009"/>
              </a:lnTo>
              <a:lnTo>
                <a:pt x="525351" y="45720"/>
              </a:lnTo>
              <a:lnTo>
                <a:pt x="1050702" y="4572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383174" y="1896157"/>
        <a:ext cx="52543" cy="52543"/>
      </dsp:txXfrm>
    </dsp:sp>
    <dsp:sp modelId="{B202A7FA-C0C0-E64B-95D2-E5E042D73B30}">
      <dsp:nvSpPr>
        <dsp:cNvPr id="0" name=""/>
        <dsp:cNvSpPr/>
      </dsp:nvSpPr>
      <dsp:spPr>
        <a:xfrm>
          <a:off x="3884094" y="1064276"/>
          <a:ext cx="1050702" cy="876442"/>
        </a:xfrm>
        <a:custGeom>
          <a:avLst/>
          <a:gdLst/>
          <a:ahLst/>
          <a:cxnLst/>
          <a:rect l="0" t="0" r="0" b="0"/>
          <a:pathLst>
            <a:path>
              <a:moveTo>
                <a:pt x="0" y="876442"/>
              </a:moveTo>
              <a:lnTo>
                <a:pt x="525351" y="876442"/>
              </a:lnTo>
              <a:lnTo>
                <a:pt x="525351" y="0"/>
              </a:lnTo>
              <a:lnTo>
                <a:pt x="1050702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4375239" y="1468290"/>
        <a:ext cx="68412" cy="68412"/>
      </dsp:txXfrm>
    </dsp:sp>
    <dsp:sp modelId="{D891CE89-BF45-EB41-BA55-6EAB0F267DA3}">
      <dsp:nvSpPr>
        <dsp:cNvPr id="0" name=""/>
        <dsp:cNvSpPr/>
      </dsp:nvSpPr>
      <dsp:spPr>
        <a:xfrm>
          <a:off x="466840" y="464183"/>
          <a:ext cx="3881437" cy="29530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500" kern="1200" noProof="0" dirty="0"/>
            <a:t>Реєстр </a:t>
          </a:r>
        </a:p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500" kern="1200" noProof="0" dirty="0"/>
            <a:t>корупціонерів</a:t>
          </a:r>
        </a:p>
      </dsp:txBody>
      <dsp:txXfrm>
        <a:off x="466840" y="464183"/>
        <a:ext cx="3881437" cy="2953070"/>
      </dsp:txXfrm>
    </dsp:sp>
    <dsp:sp modelId="{7C76C7F0-27E3-6649-AB43-CABA41065021}">
      <dsp:nvSpPr>
        <dsp:cNvPr id="0" name=""/>
        <dsp:cNvSpPr/>
      </dsp:nvSpPr>
      <dsp:spPr>
        <a:xfrm>
          <a:off x="4934796" y="695539"/>
          <a:ext cx="3169838" cy="7374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noProof="0" dirty="0"/>
            <a:t>Кримінальна</a:t>
          </a:r>
        </a:p>
      </dsp:txBody>
      <dsp:txXfrm>
        <a:off x="4934796" y="695539"/>
        <a:ext cx="3169838" cy="737473"/>
      </dsp:txXfrm>
    </dsp:sp>
    <dsp:sp modelId="{5D9DB8AB-E390-6543-8561-46F4E303D159}">
      <dsp:nvSpPr>
        <dsp:cNvPr id="0" name=""/>
        <dsp:cNvSpPr/>
      </dsp:nvSpPr>
      <dsp:spPr>
        <a:xfrm>
          <a:off x="4934796" y="1553692"/>
          <a:ext cx="3297411" cy="7374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noProof="0" dirty="0"/>
            <a:t>Адміністративна</a:t>
          </a:r>
        </a:p>
      </dsp:txBody>
      <dsp:txXfrm>
        <a:off x="4934796" y="1553692"/>
        <a:ext cx="3297411" cy="737473"/>
      </dsp:txXfrm>
    </dsp:sp>
    <dsp:sp modelId="{8E3D5DAE-12D9-D64D-82F8-24DBBB648833}">
      <dsp:nvSpPr>
        <dsp:cNvPr id="0" name=""/>
        <dsp:cNvSpPr/>
      </dsp:nvSpPr>
      <dsp:spPr>
        <a:xfrm>
          <a:off x="4934796" y="2398276"/>
          <a:ext cx="3240277" cy="7374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700" kern="1200" noProof="0" dirty="0"/>
            <a:t>Дисциплінарна</a:t>
          </a:r>
        </a:p>
      </dsp:txBody>
      <dsp:txXfrm>
        <a:off x="4934796" y="2398276"/>
        <a:ext cx="3240277" cy="737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17B307-8DD2-DB44-AE77-C8CDECA6BF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7788" y="892098"/>
            <a:ext cx="7766936" cy="4472382"/>
          </a:xfrm>
        </p:spPr>
        <p:txBody>
          <a:bodyPr/>
          <a:lstStyle/>
          <a:p>
            <a:r>
              <a:rPr lang="uk-UA" dirty="0"/>
              <a:t>Основні положення антикорупційного законодавства щодо електронного декларування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A0D76FE-4D67-5240-8F06-4F41E3B94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288" y="4165724"/>
            <a:ext cx="2546735" cy="239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847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3900F1-3723-9D45-B2D5-3D4972C52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895856"/>
          </a:xfrm>
        </p:spPr>
        <p:txBody>
          <a:bodyPr>
            <a:normAutofit fontScale="90000"/>
          </a:bodyPr>
          <a:lstStyle/>
          <a:p>
            <a:r>
              <a:rPr lang="uk-UA" sz="4000" dirty="0"/>
              <a:t>У розділі 8 та 9 «Корпоративні права та інформація щодо юридичної особи» декларації зазначаються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518FF5-7819-184A-B3EA-EB5B4A785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743200"/>
            <a:ext cx="9168415" cy="3298162"/>
          </a:xfrm>
        </p:spPr>
        <p:txBody>
          <a:bodyPr/>
          <a:lstStyle/>
          <a:p>
            <a:r>
              <a:rPr lang="uk-UA" sz="3200" b="1" dirty="0"/>
              <a:t>Трасти</a:t>
            </a:r>
            <a:r>
              <a:rPr lang="uk-UA" sz="3200" dirty="0"/>
              <a:t> та </a:t>
            </a:r>
            <a:r>
              <a:rPr lang="uk-UA" sz="3200" b="1" dirty="0"/>
              <a:t>відомості про юридичну особу-нерезидента</a:t>
            </a:r>
            <a:r>
              <a:rPr lang="uk-UA" sz="3200" dirty="0"/>
              <a:t>, яка проводить свою діяльність на основі довірчої власності, де повірений діє за рахунок і в інтересах довірителя, а також зобов’язується за винагороду виконувати певні юридичні дії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42918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6E10CF-E988-874C-9F0F-90B353186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/>
              <a:t>У розділі 10 «Нематеріальні активи» декларації зазначаються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49B7AF-403E-3645-8A67-178B646CC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466753"/>
            <a:ext cx="8596668" cy="3574609"/>
          </a:xfrm>
        </p:spPr>
        <p:txBody>
          <a:bodyPr/>
          <a:lstStyle/>
          <a:p>
            <a:r>
              <a:rPr lang="uk-UA" sz="3600" b="1" dirty="0"/>
              <a:t>Інформація про криптовалюту</a:t>
            </a:r>
            <a:r>
              <a:rPr lang="uk-UA" sz="3600" dirty="0"/>
              <a:t>. Дату виникнення права, вартість активу на дату виникнення права або вартість за останньою грошовою оцінкою та опис об'єкта права.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5251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E680B7-02D9-754E-B8DD-069AA77D8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9"/>
            <a:ext cx="8977029" cy="1550989"/>
          </a:xfrm>
        </p:spPr>
        <p:txBody>
          <a:bodyPr>
            <a:normAutofit/>
          </a:bodyPr>
          <a:lstStyle/>
          <a:p>
            <a:r>
              <a:rPr lang="uk-UA" sz="4000" dirty="0"/>
              <a:t>У розділі 11 «Доходи, у тому числі подарунки» декларації зазначаються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593481E-8EFF-2949-BCE4-313D2D5A0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7513" y="2003278"/>
            <a:ext cx="8596668" cy="4697411"/>
          </a:xfrm>
        </p:spPr>
        <p:txBody>
          <a:bodyPr>
            <a:normAutofit lnSpcReduction="10000"/>
          </a:bodyPr>
          <a:lstStyle/>
          <a:p>
            <a:r>
              <a:rPr lang="uk-UA" sz="2800" dirty="0"/>
              <a:t>1. Заробітна плата (з нарахуваннями)</a:t>
            </a:r>
          </a:p>
          <a:p>
            <a:r>
              <a:rPr lang="uk-UA" sz="2800" dirty="0"/>
              <a:t>2. Гонорари, дивіденди, проценти, кешбек</a:t>
            </a:r>
          </a:p>
          <a:p>
            <a:r>
              <a:rPr lang="uk-UA" sz="2800" dirty="0"/>
              <a:t>3. Роялті, страхові виплати</a:t>
            </a:r>
          </a:p>
          <a:p>
            <a:r>
              <a:rPr lang="uk-UA" sz="2800" dirty="0"/>
              <a:t>4. Благодійна допомога</a:t>
            </a:r>
          </a:p>
          <a:p>
            <a:r>
              <a:rPr lang="uk-UA" sz="2800" dirty="0"/>
              <a:t>5. Пенсія, субсидія</a:t>
            </a:r>
          </a:p>
          <a:p>
            <a:r>
              <a:rPr lang="uk-UA" sz="2800" dirty="0"/>
              <a:t>6. Доходи від відчуження</a:t>
            </a:r>
          </a:p>
          <a:p>
            <a:r>
              <a:rPr lang="uk-UA" sz="2800" dirty="0"/>
              <a:t>7. Подарунки (понад 9605грн.)</a:t>
            </a:r>
          </a:p>
          <a:p>
            <a:r>
              <a:rPr lang="uk-UA" sz="2800" dirty="0"/>
              <a:t>8. Кредити, компенсація</a:t>
            </a:r>
          </a:p>
          <a:p>
            <a:r>
              <a:rPr lang="uk-UA" sz="2800" dirty="0"/>
              <a:t>9. Інші доходи (вказуються які саме)</a:t>
            </a:r>
          </a:p>
        </p:txBody>
      </p:sp>
    </p:spTree>
    <p:extLst>
      <p:ext uri="{BB962C8B-B14F-4D97-AF65-F5344CB8AC3E}">
        <p14:creationId xmlns:p14="http://schemas.microsoft.com/office/powerpoint/2010/main" val="257091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DD34A-7DC4-FB40-9A06-67746FFFA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599"/>
            <a:ext cx="8828173" cy="1550989"/>
          </a:xfrm>
        </p:spPr>
        <p:txBody>
          <a:bodyPr>
            <a:normAutofit fontScale="90000"/>
          </a:bodyPr>
          <a:lstStyle/>
          <a:p>
            <a:r>
              <a:rPr lang="uk-UA" sz="4800" dirty="0"/>
              <a:t>У розділі 12 «Грошові активи» декларації зазначаються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71792A-B072-1447-84A0-2EA9E35C9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998294" cy="4431597"/>
          </a:xfrm>
        </p:spPr>
        <p:txBody>
          <a:bodyPr>
            <a:normAutofit lnSpcReduction="10000"/>
          </a:bodyPr>
          <a:lstStyle/>
          <a:p>
            <a:r>
              <a:rPr lang="uk-UA" sz="2400" b="1" dirty="0"/>
              <a:t>Банківські, інші фінансові установи, у яких відкрито рахунки суб'єкта декларування або членів його сім’ї </a:t>
            </a:r>
          </a:p>
          <a:p>
            <a:endParaRPr lang="uk-UA" sz="2400" dirty="0"/>
          </a:p>
          <a:p>
            <a:r>
              <a:rPr lang="uk-UA" sz="2400" dirty="0"/>
              <a:t>1. Найменування банку, іншої фінансової установи </a:t>
            </a:r>
          </a:p>
          <a:p>
            <a:r>
              <a:rPr lang="uk-UA" sz="2400" dirty="0"/>
              <a:t>2. Тип та номер рахунку формат IBAN UA703052990000026208662411111 </a:t>
            </a:r>
          </a:p>
          <a:p>
            <a:r>
              <a:rPr lang="uk-UA" sz="2400" dirty="0"/>
              <a:t>3. Інформація про </a:t>
            </a:r>
            <a:r>
              <a:rPr lang="uk-UA" sz="2400" dirty="0" err="1"/>
              <a:t>фіз</a:t>
            </a:r>
            <a:r>
              <a:rPr lang="uk-UA" sz="2400" dirty="0"/>
              <a:t>./</a:t>
            </a:r>
            <a:r>
              <a:rPr lang="uk-UA" sz="2400" dirty="0" err="1"/>
              <a:t>юр</a:t>
            </a:r>
            <a:r>
              <a:rPr lang="uk-UA" sz="2400" dirty="0"/>
              <a:t>. особу, яка має право розпоряджатися рахунком або має доступ до сейфу/комірки </a:t>
            </a:r>
          </a:p>
          <a:p>
            <a:r>
              <a:rPr lang="uk-UA" sz="2400" dirty="0"/>
              <a:t>4. інформація про особу, яка відкрила рахунок для СД або членів сім’ї, та установу, де відкрито</a:t>
            </a:r>
          </a:p>
          <a:p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968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AC2DC4-9004-7D4E-B4C5-B0067EDCD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/>
          </a:bodyPr>
          <a:lstStyle/>
          <a:p>
            <a:r>
              <a:rPr lang="uk-UA" sz="4400" dirty="0"/>
              <a:t>Додаткові заходи фінансового контролю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121B7A-C243-D343-A5FD-E56619940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402958"/>
            <a:ext cx="8785643" cy="3845442"/>
          </a:xfrm>
        </p:spPr>
        <p:txBody>
          <a:bodyPr>
            <a:normAutofit/>
          </a:bodyPr>
          <a:lstStyle/>
          <a:p>
            <a:r>
              <a:rPr lang="uk-UA" sz="3600" dirty="0"/>
              <a:t>Повідомлення НАЗК при відкритті декларантом або членом його сім'ї валютного рахунку в установі банку-нерезидента – </a:t>
            </a:r>
            <a:r>
              <a:rPr lang="uk-UA" sz="3600" b="1" dirty="0"/>
              <a:t>ПИСЬМОВО</a:t>
            </a:r>
            <a:r>
              <a:rPr lang="uk-UA" sz="3600" dirty="0"/>
              <a:t>, протягом 10 днів, шляхом власноручного заповнення форми, встановлено НАЗК</a:t>
            </a:r>
          </a:p>
        </p:txBody>
      </p:sp>
    </p:spTree>
    <p:extLst>
      <p:ext uri="{BB962C8B-B14F-4D97-AF65-F5344CB8AC3E}">
        <p14:creationId xmlns:p14="http://schemas.microsoft.com/office/powerpoint/2010/main" val="2019789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792307-C168-AB43-915B-A1A080F54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02019"/>
            <a:ext cx="8870703" cy="1550989"/>
          </a:xfrm>
        </p:spPr>
        <p:txBody>
          <a:bodyPr>
            <a:normAutofit/>
          </a:bodyPr>
          <a:lstStyle/>
          <a:p>
            <a:r>
              <a:rPr lang="uk-UA" sz="4400" dirty="0"/>
              <a:t>Повідомлення про суттєві зміні в майновому стані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D20B1A-B1F7-AC42-9784-19AB075AEB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5126"/>
            <a:ext cx="9083354" cy="4720855"/>
          </a:xfrm>
        </p:spPr>
        <p:txBody>
          <a:bodyPr>
            <a:normAutofit fontScale="92500" lnSpcReduction="10000"/>
          </a:bodyPr>
          <a:lstStyle/>
          <a:p>
            <a:r>
              <a:rPr lang="uk-UA" sz="3200" dirty="0"/>
              <a:t>При отриманні доходу, придбання майна, видатку на суму понад 50 прожиткових мінімумів для працездатних осіб - </a:t>
            </a:r>
            <a:r>
              <a:rPr lang="uk-UA" sz="3200" b="1" dirty="0"/>
              <a:t>105100грн.</a:t>
            </a:r>
          </a:p>
          <a:p>
            <a:r>
              <a:rPr lang="uk-UA" sz="3200" dirty="0"/>
              <a:t>Повідомлення НАЗК шляхом заповнення електронної форми впродовж </a:t>
            </a:r>
            <a:r>
              <a:rPr lang="uk-UA" sz="3200" b="1" dirty="0"/>
              <a:t>10 днів</a:t>
            </a:r>
            <a:r>
              <a:rPr lang="uk-UA" sz="3200" dirty="0"/>
              <a:t>.</a:t>
            </a:r>
          </a:p>
          <a:p>
            <a:endParaRPr lang="uk-UA" sz="3200" dirty="0"/>
          </a:p>
          <a:p>
            <a:r>
              <a:rPr lang="uk-UA" sz="3200" dirty="0"/>
              <a:t>З 01.01.2020 таку декларацію подають лише особи які займають відповідальне або особливо відповідальне становище та посади з високим рівнем корупційним ризиком.</a:t>
            </a:r>
          </a:p>
        </p:txBody>
      </p:sp>
    </p:spTree>
    <p:extLst>
      <p:ext uri="{BB962C8B-B14F-4D97-AF65-F5344CB8AC3E}">
        <p14:creationId xmlns:p14="http://schemas.microsoft.com/office/powerpoint/2010/main" val="19271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60220F-D174-344D-87D3-E7CED5D17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056" y="609600"/>
            <a:ext cx="6381946" cy="1320800"/>
          </a:xfrm>
        </p:spPr>
        <p:txBody>
          <a:bodyPr>
            <a:normAutofit/>
          </a:bodyPr>
          <a:lstStyle/>
          <a:p>
            <a:r>
              <a:rPr lang="uk-UA" sz="4800" dirty="0"/>
              <a:t>Відповідальність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341A060E-E8C8-974D-B2D3-31BBD9EBFA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5268361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0217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7391ED-9A22-9749-8E1B-1AE7903D1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16638"/>
            <a:ext cx="8596668" cy="1320800"/>
          </a:xfrm>
        </p:spPr>
        <p:txBody>
          <a:bodyPr>
            <a:normAutofit/>
          </a:bodyPr>
          <a:lstStyle/>
          <a:p>
            <a:r>
              <a:rPr lang="uk-UA" sz="5400" dirty="0"/>
              <a:t>Не допускати виникнення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7AF1FA-A2C8-9C4E-9913-A00C48C02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665" y="2296633"/>
            <a:ext cx="8910083" cy="3744729"/>
          </a:xfrm>
        </p:spPr>
        <p:txBody>
          <a:bodyPr>
            <a:normAutofit/>
          </a:bodyPr>
          <a:lstStyle/>
          <a:p>
            <a:r>
              <a:rPr lang="uk-UA" sz="4000" dirty="0"/>
              <a:t>Якщо виникли такі обставини – </a:t>
            </a:r>
            <a:r>
              <a:rPr lang="uk-UA" sz="4000" b="1" dirty="0"/>
              <a:t>ТЕРМІНОВО</a:t>
            </a:r>
            <a:r>
              <a:rPr lang="uk-UA" sz="4000" dirty="0"/>
              <a:t> вжити заходів усунення таких обставин і повідомити у встановленому законі порядку!</a:t>
            </a:r>
          </a:p>
        </p:txBody>
      </p:sp>
    </p:spTree>
    <p:extLst>
      <p:ext uri="{BB962C8B-B14F-4D97-AF65-F5344CB8AC3E}">
        <p14:creationId xmlns:p14="http://schemas.microsoft.com/office/powerpoint/2010/main" val="24927606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17B307-8DD2-DB44-AE77-C8CDECA6BF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6027" y="1423825"/>
            <a:ext cx="8475264" cy="2536902"/>
          </a:xfrm>
        </p:spPr>
        <p:txBody>
          <a:bodyPr/>
          <a:lstStyle/>
          <a:p>
            <a:pPr algn="ctr"/>
            <a:r>
              <a:rPr lang="uk-UA" sz="8800" dirty="0"/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4166714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0E246F-3B4C-8A4A-89F2-297425E7C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816638"/>
            <a:ext cx="8596668" cy="1113762"/>
          </a:xfrm>
        </p:spPr>
        <p:txBody>
          <a:bodyPr>
            <a:normAutofit/>
          </a:bodyPr>
          <a:lstStyle/>
          <a:p>
            <a:r>
              <a:rPr lang="uk-UA" sz="5400" dirty="0"/>
              <a:t>Перевірка ЕЦП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1EEC26-65F8-7F40-A0D3-ACE6B518F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317898"/>
            <a:ext cx="9487393" cy="3723464"/>
          </a:xfrm>
        </p:spPr>
        <p:txBody>
          <a:bodyPr>
            <a:normAutofit/>
          </a:bodyPr>
          <a:lstStyle/>
          <a:p>
            <a:r>
              <a:rPr lang="uk-UA" sz="2800" dirty="0"/>
              <a:t>1. Онлайн сервіс перевірки кваліфікованого ЕЦП</a:t>
            </a:r>
          </a:p>
          <a:p>
            <a:r>
              <a:rPr lang="uk-UA" sz="2800" dirty="0"/>
              <a:t>2. Завантажити сертифікат ЕЦП та натиснути «Перевірити»</a:t>
            </a:r>
          </a:p>
          <a:p>
            <a:r>
              <a:rPr lang="uk-UA" sz="2800" dirty="0"/>
              <a:t>3. У вікні буде зазначений термін дії сертифікату ЕЦП</a:t>
            </a:r>
          </a:p>
          <a:p>
            <a:r>
              <a:rPr lang="uk-UA" sz="2800" dirty="0"/>
              <a:t>4. Якщо термін дії сплинув, звернутись до АЦСК та отримати новий ЕЦП </a:t>
            </a:r>
          </a:p>
        </p:txBody>
      </p:sp>
    </p:spTree>
    <p:extLst>
      <p:ext uri="{BB962C8B-B14F-4D97-AF65-F5344CB8AC3E}">
        <p14:creationId xmlns:p14="http://schemas.microsoft.com/office/powerpoint/2010/main" val="2407330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89E043-1D51-D949-AB56-9D59676FA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5400" dirty="0"/>
              <a:t>Після отримання нового ЕЦП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3E8E76-9E65-6547-A26D-7CF94D130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0"/>
            <a:ext cx="9423597" cy="4317999"/>
          </a:xfrm>
        </p:spPr>
        <p:txBody>
          <a:bodyPr>
            <a:normAutofit fontScale="92500" lnSpcReduction="10000"/>
          </a:bodyPr>
          <a:lstStyle/>
          <a:p>
            <a:r>
              <a:rPr lang="uk-UA" sz="2800" dirty="0"/>
              <a:t>1. Увійти на сторінку входу до Реєстру </a:t>
            </a:r>
          </a:p>
          <a:p>
            <a:r>
              <a:rPr lang="uk-UA" sz="2800" dirty="0"/>
              <a:t>2. Натиснути «Я змінив свій особистий ключ» </a:t>
            </a:r>
          </a:p>
          <a:p>
            <a:r>
              <a:rPr lang="uk-UA" sz="2800" dirty="0"/>
              <a:t>3. У полі «Поточна електронна адреса» вказати електрону адресу, з якої суб’єкт декларування реєструвався </a:t>
            </a:r>
          </a:p>
          <a:p>
            <a:r>
              <a:rPr lang="uk-UA" sz="2800" dirty="0"/>
              <a:t>4. Натиснути «Вислати код для відновлення» </a:t>
            </a:r>
          </a:p>
          <a:p>
            <a:r>
              <a:rPr lang="uk-UA" sz="2800" dirty="0"/>
              <a:t>5. Надійде лист «Зміна ЕЦП/Єдиний державний реєстр декларацій». Перейти за посиланням у листі </a:t>
            </a:r>
          </a:p>
          <a:p>
            <a:r>
              <a:rPr lang="uk-UA" sz="2800" dirty="0"/>
              <a:t>6. Обрати нові АЦСК, файл ЕЦП, новий пароль. Натиснути кнопку «Змінити ЕЦП». </a:t>
            </a:r>
          </a:p>
        </p:txBody>
      </p:sp>
    </p:spTree>
    <p:extLst>
      <p:ext uri="{BB962C8B-B14F-4D97-AF65-F5344CB8AC3E}">
        <p14:creationId xmlns:p14="http://schemas.microsoft.com/office/powerpoint/2010/main" val="69740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7452CB-331D-AC40-ABF3-7482EC3E4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1488"/>
          </a:xfrm>
        </p:spPr>
        <p:txBody>
          <a:bodyPr>
            <a:normAutofit/>
          </a:bodyPr>
          <a:lstStyle/>
          <a:p>
            <a:r>
              <a:rPr lang="uk-UA" dirty="0"/>
              <a:t>Якщо змінено ЕЦП і електронну адресу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654709-63B0-154E-A3B1-3550C8F40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98921"/>
            <a:ext cx="9040824" cy="4444409"/>
          </a:xfrm>
        </p:spPr>
        <p:txBody>
          <a:bodyPr>
            <a:normAutofit/>
          </a:bodyPr>
          <a:lstStyle/>
          <a:p>
            <a:r>
              <a:rPr lang="uk-UA" sz="3200" dirty="0"/>
              <a:t>1.Надіслати на </a:t>
            </a:r>
            <a:r>
              <a:rPr lang="uk-UA" sz="3200" b="1" dirty="0"/>
              <a:t>support@nazk.gov.ua </a:t>
            </a:r>
            <a:r>
              <a:rPr lang="uk-UA" sz="3200" dirty="0"/>
              <a:t>повідомлення, у якому зазначити ПІБ, ІПН, нову електронну адресу </a:t>
            </a:r>
          </a:p>
          <a:p>
            <a:r>
              <a:rPr lang="uk-UA" sz="3200" dirty="0"/>
              <a:t>2. Надійде лист від НАЗК на нову електронну адресу </a:t>
            </a:r>
          </a:p>
          <a:p>
            <a:r>
              <a:rPr lang="uk-UA" sz="3200" dirty="0"/>
              <a:t>3. Після реєстрації нової електронної адреси діяти за алгоритмом для зміни ЕЦП</a:t>
            </a:r>
          </a:p>
        </p:txBody>
      </p:sp>
    </p:spTree>
    <p:extLst>
      <p:ext uri="{BB962C8B-B14F-4D97-AF65-F5344CB8AC3E}">
        <p14:creationId xmlns:p14="http://schemas.microsoft.com/office/powerpoint/2010/main" val="3694990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ADC604-822A-7447-85D0-3DF0E78FC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400" dirty="0"/>
              <a:t>Члени сім’ї та поняття «Близькі особи»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D5B6F1-B889-1846-BC4D-5E5A60723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019559" cy="3880773"/>
          </a:xfrm>
        </p:spPr>
        <p:txBody>
          <a:bodyPr/>
          <a:lstStyle/>
          <a:p>
            <a:r>
              <a:rPr lang="uk-UA" sz="2800" dirty="0"/>
              <a:t>Особи, які перебувають у шлюбі, у цивільному шлюбі, неповнолітні діти </a:t>
            </a:r>
          </a:p>
          <a:p>
            <a:r>
              <a:rPr lang="uk-UA" sz="2800" dirty="0"/>
              <a:t>Племінники, племінниці та свати</a:t>
            </a:r>
          </a:p>
          <a:p>
            <a:r>
              <a:rPr lang="uk-UA" sz="2800" dirty="0"/>
              <a:t>Будь-які особи за умов: спільне проживання, спільний побут; взаємні права та обов’язки сімейного характеру. Особи, які проживали на останній день звітного періоду або сукупно не менше </a:t>
            </a:r>
            <a:r>
              <a:rPr lang="uk-UA" sz="2800" b="1" dirty="0"/>
              <a:t>183 днів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79997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D366E4-E022-F743-B945-888818EF8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92519"/>
            <a:ext cx="8596668" cy="2095500"/>
          </a:xfrm>
        </p:spPr>
        <p:txBody>
          <a:bodyPr>
            <a:normAutofit/>
          </a:bodyPr>
          <a:lstStyle/>
          <a:p>
            <a:r>
              <a:rPr lang="uk-UA" sz="4800" dirty="0"/>
              <a:t>Типи декларацій та строки їх подання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D8514F-6EEA-D14D-AAC7-D56AD6794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21054"/>
            <a:ext cx="8934499" cy="4097855"/>
          </a:xfrm>
        </p:spPr>
        <p:txBody>
          <a:bodyPr>
            <a:normAutofit lnSpcReduction="10000"/>
          </a:bodyPr>
          <a:lstStyle/>
          <a:p>
            <a:r>
              <a:rPr lang="uk-UA" sz="2800" b="1" dirty="0"/>
              <a:t>Щорічна</a:t>
            </a:r>
            <a:r>
              <a:rPr lang="uk-UA" sz="2800" dirty="0"/>
              <a:t> – за минулий 2019 рік – з 01.01.2020 до кінця доби 31.03.2020 </a:t>
            </a:r>
          </a:p>
          <a:p>
            <a:r>
              <a:rPr lang="uk-UA" sz="2800" b="1" dirty="0"/>
              <a:t>При звільненні </a:t>
            </a:r>
            <a:r>
              <a:rPr lang="uk-UA" sz="2800" dirty="0"/>
              <a:t>– за неохоплений раніше період – протягом 20 робочих днів з дня звільнення</a:t>
            </a:r>
          </a:p>
          <a:p>
            <a:r>
              <a:rPr lang="uk-UA" sz="2800" b="1" dirty="0"/>
              <a:t>Після звільнення </a:t>
            </a:r>
            <a:r>
              <a:rPr lang="uk-UA" sz="2800" dirty="0"/>
              <a:t>– за весь рік, у якому було звільнення – до кінця доби 31.03 поточного року </a:t>
            </a:r>
          </a:p>
          <a:p>
            <a:r>
              <a:rPr lang="uk-UA" sz="2800" b="1" dirty="0"/>
              <a:t>Перед призначенням на посаду </a:t>
            </a:r>
            <a:r>
              <a:rPr lang="uk-UA" sz="2800" dirty="0"/>
              <a:t>– за рік, що передує року, в якому подано заяву на зайняття посади </a:t>
            </a:r>
          </a:p>
          <a:p>
            <a:endParaRPr lang="uk-UA" dirty="0"/>
          </a:p>
        </p:txBody>
      </p:sp>
      <p:pic>
        <p:nvPicPr>
          <p:cNvPr id="2049" name="Picture 1" descr="page7image52911424">
            <a:extLst>
              <a:ext uri="{FF2B5EF4-FFF2-40B4-BE49-F238E27FC236}">
                <a16:creationId xmlns:a16="http://schemas.microsoft.com/office/drawing/2014/main" id="{64CEA2ED-9D15-3746-A1FF-A97B6B8443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829300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735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3DD3B0-5D0A-1B48-9870-BEDCE824B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720" y="1236921"/>
            <a:ext cx="8596668" cy="5621079"/>
          </a:xfrm>
        </p:spPr>
        <p:txBody>
          <a:bodyPr>
            <a:normAutofit fontScale="90000"/>
          </a:bodyPr>
          <a:lstStyle/>
          <a:p>
            <a:pPr algn="ctr"/>
            <a:r>
              <a:rPr lang="uk-UA" sz="6600" dirty="0"/>
              <a:t>Виправлена декларація подається протягом</a:t>
            </a:r>
            <a:br>
              <a:rPr lang="uk-UA" sz="6600" dirty="0"/>
            </a:br>
            <a:r>
              <a:rPr lang="uk-UA" sz="6600" b="1" dirty="0">
                <a:solidFill>
                  <a:schemeClr val="tx1"/>
                </a:solidFill>
              </a:rPr>
              <a:t>7 днів </a:t>
            </a:r>
            <a:r>
              <a:rPr lang="uk-UA" sz="6600" dirty="0"/>
              <a:t>після подачі першої декларації - не більше </a:t>
            </a:r>
            <a:r>
              <a:rPr lang="uk-UA" sz="6600" b="1" dirty="0">
                <a:solidFill>
                  <a:schemeClr val="tx1"/>
                </a:solidFill>
              </a:rPr>
              <a:t>3-х разів</a:t>
            </a:r>
            <a:r>
              <a:rPr lang="uk-UA" sz="6600" dirty="0"/>
              <a:t>! </a:t>
            </a:r>
            <a:br>
              <a:rPr lang="ru-RU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82071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C114B5-C289-1946-B9E7-E0A3FA561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5400" dirty="0"/>
              <a:t>У декларації зазначаються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E8B31C-19CE-7A46-88BB-16A7E8163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998294" cy="3880773"/>
          </a:xfrm>
        </p:spPr>
        <p:txBody>
          <a:bodyPr/>
          <a:lstStyle/>
          <a:p>
            <a:r>
              <a:rPr lang="uk-UA" sz="3600" dirty="0"/>
              <a:t>Дані про об’єкт декларування, що перебував у володінні, користуванні декларанта та членів його сім’ї станом на </a:t>
            </a:r>
            <a:r>
              <a:rPr lang="uk-UA" sz="3600" b="1" dirty="0"/>
              <a:t>останній день звітного періоду </a:t>
            </a:r>
            <a:r>
              <a:rPr lang="uk-UA" sz="3600" dirty="0"/>
              <a:t>або протягом </a:t>
            </a:r>
            <a:r>
              <a:rPr lang="uk-UA" sz="3600" b="1" dirty="0"/>
              <a:t>не менше половини днів </a:t>
            </a:r>
            <a:r>
              <a:rPr lang="uk-UA" sz="3600" dirty="0"/>
              <a:t>протягом звітного періоду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21614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C28A17-A8A0-CE4E-8196-174CE4E2E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977029" cy="1932432"/>
          </a:xfrm>
        </p:spPr>
        <p:txBody>
          <a:bodyPr>
            <a:normAutofit fontScale="90000"/>
          </a:bodyPr>
          <a:lstStyle/>
          <a:p>
            <a:r>
              <a:rPr lang="uk-UA" sz="4400" dirty="0"/>
              <a:t>У розділах 2.1 та 2.2 «Інформація про суб'єкта декларування» декларації зазначаються </a:t>
            </a:r>
            <a:br>
              <a:rPr lang="ru-RU" dirty="0"/>
            </a:b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740C24-24D1-4540-950C-13C240C3A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761488"/>
            <a:ext cx="8977028" cy="3486912"/>
          </a:xfrm>
        </p:spPr>
        <p:txBody>
          <a:bodyPr>
            <a:normAutofit fontScale="92500" lnSpcReduction="10000"/>
          </a:bodyPr>
          <a:lstStyle/>
          <a:p>
            <a:r>
              <a:rPr lang="uk-UA" sz="3000" dirty="0"/>
              <a:t>Унікальний номер запису в Єдиному державному демографічному реєстрі декларанта та членів його сім’ї. Він зазначається у біометричному паспорті, ID-картці або іншому документі у вигляді: ХХХХХХХХ-ХХХХХ </a:t>
            </a:r>
          </a:p>
          <a:p>
            <a:endParaRPr lang="uk-UA" sz="3000" dirty="0"/>
          </a:p>
          <a:p>
            <a:r>
              <a:rPr lang="uk-UA" sz="3000" dirty="0"/>
              <a:t>У разі відсутності – зазначається пунктом            </a:t>
            </a:r>
            <a:r>
              <a:rPr lang="uk-UA" sz="3000" b="1" dirty="0"/>
              <a:t>«Не застосовується»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5850896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1777</TotalTime>
  <Words>783</Words>
  <Application>Microsoft Office PowerPoint</Application>
  <PresentationFormat>Широкоэкранный</PresentationFormat>
  <Paragraphs>70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Trebuchet MS</vt:lpstr>
      <vt:lpstr>Wingdings 3</vt:lpstr>
      <vt:lpstr>Аспект</vt:lpstr>
      <vt:lpstr>Основні положення антикорупційного законодавства щодо електронного декларування</vt:lpstr>
      <vt:lpstr>Перевірка ЕЦП</vt:lpstr>
      <vt:lpstr>Після отримання нового ЕЦП</vt:lpstr>
      <vt:lpstr>Якщо змінено ЕЦП і електронну адресу</vt:lpstr>
      <vt:lpstr>Члени сім’ї та поняття «Близькі особи»</vt:lpstr>
      <vt:lpstr>Типи декларацій та строки їх подання</vt:lpstr>
      <vt:lpstr>Виправлена декларація подається протягом 7 днів після подачі першої декларації - не більше 3-х разів!  </vt:lpstr>
      <vt:lpstr>У декларації зазначаються</vt:lpstr>
      <vt:lpstr>У розділах 2.1 та 2.2 «Інформація про суб'єкта декларування» декларації зазначаються  </vt:lpstr>
      <vt:lpstr>У розділі 8 та 9 «Корпоративні права та інформація щодо юридичної особи» декларації зазначаються </vt:lpstr>
      <vt:lpstr>У розділі 10 «Нематеріальні активи» декларації зазначаються </vt:lpstr>
      <vt:lpstr>У розділі 11 «Доходи, у тому числі подарунки» декларації зазначаються </vt:lpstr>
      <vt:lpstr>У розділі 12 «Грошові активи» декларації зазначаються </vt:lpstr>
      <vt:lpstr>Додаткові заходи фінансового контролю</vt:lpstr>
      <vt:lpstr>Повідомлення про суттєві зміні в майновому стані</vt:lpstr>
      <vt:lpstr>Відповідальність</vt:lpstr>
      <vt:lpstr>Не допускати виникнення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Основні положення антикорупційного законодавства щодо електронного декларування</dc:title>
  <dc:creator>пользователь Microsoft Office</dc:creator>
  <cp:lastModifiedBy>Алексей Сирко</cp:lastModifiedBy>
  <cp:revision>22</cp:revision>
  <dcterms:created xsi:type="dcterms:W3CDTF">2020-02-15T08:20:56Z</dcterms:created>
  <dcterms:modified xsi:type="dcterms:W3CDTF">2020-02-17T07:06:50Z</dcterms:modified>
</cp:coreProperties>
</file>